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310" r:id="rId3"/>
    <p:sldId id="311" r:id="rId4"/>
    <p:sldId id="259" r:id="rId5"/>
    <p:sldId id="312" r:id="rId6"/>
    <p:sldId id="313" r:id="rId7"/>
    <p:sldId id="314" r:id="rId8"/>
    <p:sldId id="315" r:id="rId9"/>
    <p:sldId id="316" r:id="rId10"/>
    <p:sldId id="317" r:id="rId11"/>
    <p:sldId id="319" r:id="rId12"/>
    <p:sldId id="320" r:id="rId13"/>
    <p:sldId id="321" r:id="rId14"/>
    <p:sldId id="322" r:id="rId15"/>
    <p:sldId id="323" r:id="rId16"/>
    <p:sldId id="324" r:id="rId17"/>
    <p:sldId id="32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6A67"/>
    <a:srgbClr val="AD8714"/>
    <a:srgbClr val="823A2D"/>
    <a:srgbClr val="2F8F8B"/>
    <a:srgbClr val="B7402A"/>
    <a:srgbClr val="FAFBFD"/>
    <a:srgbClr val="333333"/>
    <a:srgbClr val="FFFFFF"/>
    <a:srgbClr val="9D0A10"/>
    <a:srgbClr val="57C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06" autoAdjust="0"/>
    <p:restoredTop sz="74774" autoAdjust="0"/>
  </p:normalViewPr>
  <p:slideViewPr>
    <p:cSldViewPr snapToGrid="0">
      <p:cViewPr varScale="1">
        <p:scale>
          <a:sx n="86" d="100"/>
          <a:sy n="86" d="100"/>
        </p:scale>
        <p:origin x="8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22107-7189-41C0-BA64-8D977098AE70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49B68-E4D1-4617-905D-5A6442796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759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451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6409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7182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8084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069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686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7028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595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当前心理学院购买了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Inquisit Lab 4.X Department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版本的永久版权，可免费供大家使用，但切勿外传。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364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编程内容更加灵活，可以基于被试前面的反应，自动调整实验程序</a:t>
            </a:r>
            <a:endParaRPr lang="en-US" altLang="zh-CN" dirty="0" smtClean="0"/>
          </a:p>
          <a:p>
            <a:pPr marL="228600" indent="-228600">
              <a:buAutoNum type="arabicPeriod"/>
            </a:pPr>
            <a:endParaRPr lang="en-US" altLang="zh-CN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 smtClean="0"/>
              <a:t>可以在线收集数据，方便，快捷</a:t>
            </a:r>
            <a:endParaRPr lang="en-US" altLang="zh-CN" dirty="0" smtClean="0"/>
          </a:p>
          <a:p>
            <a:pPr marL="228600" indent="-228600">
              <a:buAutoNum type="arabicPeriod"/>
            </a:pP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语音识别功能超赞</a:t>
            </a:r>
            <a:endParaRPr lang="en-US" altLang="zh-CN" dirty="0" smtClean="0"/>
          </a:p>
          <a:p>
            <a:pPr marL="228600" indent="-228600">
              <a:buAutoNum type="arabicPeriod"/>
            </a:pP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编程语言非常简单，通过编程能让你更加熟悉自己的实验程序，锻炼程序思维，并为更加高级的编程技术做好普遍。</a:t>
            </a:r>
            <a:endParaRPr lang="en-US" altLang="zh-CN" dirty="0" smtClean="0"/>
          </a:p>
          <a:p>
            <a:pPr marL="228600" indent="-228600">
              <a:buAutoNum type="arabicPeriod"/>
            </a:pP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有庞大的资源库，现成的实验程序，稍加调整就能达到你的实验需求。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336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845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891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119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101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46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84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03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669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61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313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33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876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1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545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44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45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2BA9-EB70-46E5-97BF-07B7E0B388C9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02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illisecond.com/" TargetMode="Externa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/>
        </p:blipFill>
        <p:spPr>
          <a:xfrm>
            <a:off x="6044" y="1570893"/>
            <a:ext cx="3352800" cy="3352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58844" y="1570893"/>
            <a:ext cx="8833156" cy="3352800"/>
          </a:xfrm>
          <a:prstGeom prst="rect">
            <a:avLst/>
          </a:prstGeom>
          <a:solidFill>
            <a:srgbClr val="04254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5733" y="2028616"/>
            <a:ext cx="8111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基于互联网技术的</a:t>
            </a:r>
            <a:endParaRPr lang="en-US" altLang="zh-CN" sz="6000" b="1" dirty="0" smtClean="0">
              <a:solidFill>
                <a:schemeClr val="bg1"/>
              </a:solidFill>
            </a:endParaRPr>
          </a:p>
          <a:p>
            <a:r>
              <a:rPr lang="zh-CN" altLang="en-US" sz="6000" b="1" dirty="0" smtClean="0">
                <a:solidFill>
                  <a:schemeClr val="bg1"/>
                </a:solidFill>
              </a:rPr>
              <a:t>心理学实验编程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Web-Based Psychological Experimental Programming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0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86064" y="1402597"/>
            <a:ext cx="7019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语法结构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与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HTML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比较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)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-1" y="2773069"/>
            <a:ext cx="6096000" cy="33600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	</a:t>
            </a:r>
            <a:r>
              <a:rPr lang="en-US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对象类别 对象名</a:t>
            </a:r>
            <a:r>
              <a:rPr lang="en-US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	/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属性名</a:t>
            </a:r>
            <a:r>
              <a:rPr lang="en-US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 = 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属性值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en-US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属性名</a:t>
            </a:r>
            <a:r>
              <a:rPr lang="en-US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 = 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属性值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en-US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	/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属性</a:t>
            </a:r>
            <a:r>
              <a:rPr lang="en-US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 = 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属性值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en-US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&lt;/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对象类别</a:t>
            </a:r>
            <a:r>
              <a:rPr lang="en-US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</a:p>
        </p:txBody>
      </p:sp>
      <p:sp>
        <p:nvSpPr>
          <p:cNvPr id="5" name="矩形 4"/>
          <p:cNvSpPr/>
          <p:nvPr/>
        </p:nvSpPr>
        <p:spPr>
          <a:xfrm>
            <a:off x="6452834" y="2761918"/>
            <a:ext cx="50217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&lt;text </a:t>
            </a:r>
            <a:r>
              <a:rPr lang="en-US" altLang="zh-CN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oddnumbertxt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items 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oddnumber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fontstyle 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("Arial",40ptc)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txbgcolor 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(0,0,0)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txcolor 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(255,255,255)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&lt;/text&gt;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54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24658" y="1402597"/>
            <a:ext cx="254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Inquisit Web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211410"/>
              </p:ext>
            </p:extLst>
          </p:nvPr>
        </p:nvGraphicFramePr>
        <p:xfrm>
          <a:off x="729343" y="2606109"/>
          <a:ext cx="10940142" cy="382158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449157264"/>
                    </a:ext>
                  </a:extLst>
                </a:gridCol>
                <a:gridCol w="6085114">
                  <a:extLst>
                    <a:ext uri="{9D8B030D-6E8A-4147-A177-3AD203B41FA5}">
                      <a16:colId xmlns:a16="http://schemas.microsoft.com/office/drawing/2014/main" val="142451382"/>
                    </a:ext>
                  </a:extLst>
                </a:gridCol>
                <a:gridCol w="3483428">
                  <a:extLst>
                    <a:ext uri="{9D8B030D-6E8A-4147-A177-3AD203B41FA5}">
                      <a16:colId xmlns:a16="http://schemas.microsoft.com/office/drawing/2014/main" val="2421671950"/>
                    </a:ext>
                  </a:extLst>
                </a:gridCol>
              </a:tblGrid>
              <a:tr h="3221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</a:rPr>
                        <a:t>模块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</a:rPr>
                        <a:t>功能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</a:rPr>
                        <a:t>语言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250611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Experiment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定义一个实验对象，并在该实验中调用需要运行的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&lt;expt&gt;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 &lt;/expt&gt;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941732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r>
                        <a:rPr lang="zh-CN" altLang="en-US" sz="1400" b="1" baseline="0" dirty="0" smtClean="0">
                          <a:solidFill>
                            <a:schemeClr val="bg1"/>
                          </a:solidFill>
                        </a:rPr>
                        <a:t>，设置</a:t>
                      </a:r>
                      <a:r>
                        <a:rPr lang="en-US" altLang="zh-CN" sz="1400" b="1" baseline="0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r>
                        <a:rPr lang="zh-CN" altLang="en-US" sz="1400" b="1" baseline="0" dirty="0" smtClean="0">
                          <a:solidFill>
                            <a:schemeClr val="bg1"/>
                          </a:solidFill>
                        </a:rPr>
                        <a:t>属性（如屏幕背景颜色，</a:t>
                      </a:r>
                      <a:r>
                        <a:rPr lang="en-US" altLang="zh-CN" sz="1400" b="1" baseline="0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r>
                        <a:rPr lang="zh-CN" altLang="en-US" sz="1400" b="1" baseline="0" dirty="0" smtClean="0">
                          <a:solidFill>
                            <a:schemeClr val="bg1"/>
                          </a:solidFill>
                        </a:rPr>
                        <a:t>完成后呈现的汇总反馈信息等），关键是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调用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Trials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&lt;block&gt;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trials &lt;/block&gt;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403342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Trial,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设置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属性（如刺激呈现前的延迟时间，有效的按键和正确的反应键，刺激呈现的顺序和位置等），关键是调用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Stimulus.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&lt;trial&gt;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text &lt;/trial&gt;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262290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Stimulus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定义一个刺激，可以是文本刺激，图片刺激，也可以是声音刺激或视频刺激，设置刺激呈现的格式，位置等属性，关键是设置或调用内容条目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&lt;text&gt;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items &lt;/text&gt;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792557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Item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定义一个内容列表，共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Stimulus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调用和设定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格式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&lt;item&gt;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加入内容列表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&lt;/item&gt;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350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469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5307" y="1402597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602166" y="2653988"/>
            <a:ext cx="1110661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</a:rPr>
              <a:t>任务描述：屏幕中央出现</a:t>
            </a:r>
            <a:r>
              <a:rPr lang="en-US" altLang="zh-CN" sz="2400" dirty="0">
                <a:solidFill>
                  <a:schemeClr val="bg1"/>
                </a:solidFill>
              </a:rPr>
              <a:t>1-8</a:t>
            </a:r>
            <a:r>
              <a:rPr lang="zh-CN" altLang="en-US" sz="2400" dirty="0">
                <a:solidFill>
                  <a:schemeClr val="bg1"/>
                </a:solidFill>
              </a:rPr>
              <a:t>之间的某个数字，要求被试判断是奇数还是偶数，如果是奇数则按“</a:t>
            </a:r>
            <a:r>
              <a:rPr lang="en-US" altLang="zh-CN" sz="2400" dirty="0">
                <a:solidFill>
                  <a:schemeClr val="bg1"/>
                </a:solidFill>
              </a:rPr>
              <a:t>F”</a:t>
            </a:r>
            <a:r>
              <a:rPr lang="zh-CN" altLang="en-US" sz="2400" dirty="0">
                <a:solidFill>
                  <a:schemeClr val="bg1"/>
                </a:solidFill>
              </a:rPr>
              <a:t>键，如果是偶数则按“</a:t>
            </a:r>
            <a:r>
              <a:rPr lang="en-US" altLang="zh-CN" sz="2400" dirty="0">
                <a:solidFill>
                  <a:schemeClr val="bg1"/>
                </a:solidFill>
              </a:rPr>
              <a:t>J”</a:t>
            </a:r>
            <a:r>
              <a:rPr lang="zh-CN" altLang="en-US" sz="2400" dirty="0">
                <a:solidFill>
                  <a:schemeClr val="bg1"/>
                </a:solidFill>
              </a:rPr>
              <a:t>键。要求被试判断</a:t>
            </a:r>
            <a:r>
              <a:rPr lang="en-US" altLang="zh-CN" sz="2400" dirty="0">
                <a:solidFill>
                  <a:schemeClr val="bg1"/>
                </a:solidFill>
              </a:rPr>
              <a:t>16</a:t>
            </a:r>
            <a:r>
              <a:rPr lang="zh-CN" altLang="en-US" sz="2400" dirty="0">
                <a:solidFill>
                  <a:schemeClr val="bg1"/>
                </a:solidFill>
              </a:rPr>
              <a:t>次，奇数和偶数随机呈现，但均为</a:t>
            </a:r>
            <a:r>
              <a:rPr lang="en-US" altLang="zh-CN" sz="2400" dirty="0">
                <a:solidFill>
                  <a:schemeClr val="bg1"/>
                </a:solidFill>
              </a:rPr>
              <a:t>8</a:t>
            </a:r>
            <a:r>
              <a:rPr lang="zh-CN" altLang="en-US" sz="2400" dirty="0">
                <a:solidFill>
                  <a:schemeClr val="bg1"/>
                </a:solidFill>
              </a:rPr>
              <a:t>次</a:t>
            </a:r>
            <a:r>
              <a:rPr lang="zh-CN" altLang="en-US" sz="2400" dirty="0" smtClean="0">
                <a:solidFill>
                  <a:schemeClr val="bg1"/>
                </a:solidFill>
              </a:rPr>
              <a:t>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400" dirty="0">
              <a:solidFill>
                <a:schemeClr val="bg1"/>
              </a:solidFill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</a:rPr>
              <a:t>实验程序刻画：首先呈现指导语，如果被试看完指导语之后按任意键开始实验任务；然后，呈现</a:t>
            </a:r>
            <a:r>
              <a:rPr lang="en-US" altLang="zh-CN" sz="2400" dirty="0">
                <a:solidFill>
                  <a:schemeClr val="bg1"/>
                </a:solidFill>
              </a:rPr>
              <a:t>16</a:t>
            </a:r>
            <a:r>
              <a:rPr lang="zh-CN" altLang="en-US" sz="2400" dirty="0">
                <a:solidFill>
                  <a:schemeClr val="bg1"/>
                </a:solidFill>
              </a:rPr>
              <a:t>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，每个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中随机呈现一个数字，被试看到数字之后进行按键反应，当前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结束并进入下一个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，直至</a:t>
            </a:r>
            <a:r>
              <a:rPr lang="en-US" altLang="zh-CN" sz="2400" dirty="0">
                <a:solidFill>
                  <a:schemeClr val="bg1"/>
                </a:solidFill>
              </a:rPr>
              <a:t>16</a:t>
            </a:r>
            <a:r>
              <a:rPr lang="zh-CN" altLang="en-US" sz="2400" dirty="0">
                <a:solidFill>
                  <a:schemeClr val="bg1"/>
                </a:solidFill>
              </a:rPr>
              <a:t>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全部呈现。</a:t>
            </a:r>
          </a:p>
        </p:txBody>
      </p:sp>
    </p:spTree>
    <p:extLst>
      <p:ext uri="{BB962C8B-B14F-4D97-AF65-F5344CB8AC3E}">
        <p14:creationId xmlns:p14="http://schemas.microsoft.com/office/powerpoint/2010/main" val="271239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5307" y="1402597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1583473" y="3267308"/>
            <a:ext cx="9523142" cy="28658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868651" y="3470484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04331" y="3986561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563171" y="3003693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140373" y="2460406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989740" y="3927457"/>
            <a:ext cx="2164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键</a:t>
            </a:r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J</a:t>
            </a:r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键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94964" y="4728114"/>
            <a:ext cx="1889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Trial</a:t>
            </a:r>
            <a:endParaRPr lang="zh-CN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25530" y="535079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随机呈现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39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5307" y="1402597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470637" y="2472719"/>
            <a:ext cx="8937171" cy="3543296"/>
            <a:chOff x="1262743" y="2650671"/>
            <a:chExt cx="9546761" cy="3940625"/>
          </a:xfrm>
          <a:solidFill>
            <a:schemeClr val="accent2"/>
          </a:solidFill>
        </p:grpSpPr>
        <p:sp>
          <p:nvSpPr>
            <p:cNvPr id="20" name="矩形 19"/>
            <p:cNvSpPr/>
            <p:nvPr/>
          </p:nvSpPr>
          <p:spPr>
            <a:xfrm>
              <a:off x="1262743" y="3265714"/>
              <a:ext cx="947057" cy="21336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实验</a:t>
              </a:r>
              <a:endParaRPr lang="zh-CN" alt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2634343" y="2852057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指导语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634343" y="4985656"/>
              <a:ext cx="1567543" cy="827315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奇偶判断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4626429" y="2843462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一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个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trial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4669969" y="4348838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八个奇数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trial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4702623" y="5763981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八个偶数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trial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6531430" y="2650671"/>
              <a:ext cx="2166256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指导语文字刺激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6531431" y="3521531"/>
              <a:ext cx="2166255" cy="46263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按钮说明文字刺激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6531430" y="4533436"/>
              <a:ext cx="2166256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奇数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数字文字刺激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6564076" y="5938533"/>
              <a:ext cx="2166256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偶数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数字文字刺激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8708569" y="2873829"/>
              <a:ext cx="424543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圆角矩形 36"/>
            <p:cNvSpPr/>
            <p:nvPr/>
          </p:nvSpPr>
          <p:spPr>
            <a:xfrm>
              <a:off x="9143999" y="2661093"/>
              <a:ext cx="1643743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一个内容条目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8719454" y="3510183"/>
              <a:ext cx="2079171" cy="467413"/>
              <a:chOff x="8719454" y="3510183"/>
              <a:chExt cx="2079171" cy="467413"/>
            </a:xfrm>
            <a:grpFill/>
          </p:grpSpPr>
          <p:sp>
            <p:nvSpPr>
              <p:cNvPr id="45" name="圆角矩形 44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一个内容条目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/>
            <p:cNvGrpSpPr/>
            <p:nvPr/>
          </p:nvGrpSpPr>
          <p:grpSpPr>
            <a:xfrm>
              <a:off x="8719451" y="4522555"/>
              <a:ext cx="2079171" cy="467413"/>
              <a:chOff x="8719454" y="3510183"/>
              <a:chExt cx="2079171" cy="467413"/>
            </a:xfrm>
            <a:grpFill/>
          </p:grpSpPr>
          <p:sp>
            <p:nvSpPr>
              <p:cNvPr id="43" name="圆角矩形 42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四</a:t>
                </a:r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>
              <a:off x="8730333" y="5915926"/>
              <a:ext cx="2079171" cy="467413"/>
              <a:chOff x="8719454" y="3510183"/>
              <a:chExt cx="2079171" cy="467413"/>
            </a:xfrm>
            <a:grpFill/>
          </p:grpSpPr>
          <p:sp>
            <p:nvSpPr>
              <p:cNvPr id="41" name="圆角矩形 40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四</a:t>
                </a:r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7" name="直接箭头连接符 46"/>
          <p:cNvCxnSpPr/>
          <p:nvPr/>
        </p:nvCxnSpPr>
        <p:spPr>
          <a:xfrm flipV="1">
            <a:off x="1282588" y="6212422"/>
            <a:ext cx="9326925" cy="3742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391445" y="6399411"/>
            <a:ext cx="910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Experiment           Block                     Trial                       Stimulus                       Item         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5" name="直接箭头连接符 4"/>
          <p:cNvCxnSpPr>
            <a:endCxn id="22" idx="1"/>
          </p:cNvCxnSpPr>
          <p:nvPr/>
        </p:nvCxnSpPr>
        <p:spPr>
          <a:xfrm flipV="1">
            <a:off x="2364059" y="3025748"/>
            <a:ext cx="390597" cy="95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20" idx="3"/>
            <a:endCxn id="23" idx="1"/>
          </p:cNvCxnSpPr>
          <p:nvPr/>
        </p:nvCxnSpPr>
        <p:spPr>
          <a:xfrm>
            <a:off x="2357222" y="3984984"/>
            <a:ext cx="397434" cy="959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22" idx="3"/>
            <a:endCxn id="25" idx="1"/>
          </p:cNvCxnSpPr>
          <p:nvPr/>
        </p:nvCxnSpPr>
        <p:spPr>
          <a:xfrm flipV="1">
            <a:off x="4222107" y="3018020"/>
            <a:ext cx="397434" cy="7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endCxn id="27" idx="1"/>
          </p:cNvCxnSpPr>
          <p:nvPr/>
        </p:nvCxnSpPr>
        <p:spPr>
          <a:xfrm flipV="1">
            <a:off x="4222107" y="4371611"/>
            <a:ext cx="438194" cy="572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23" idx="3"/>
            <a:endCxn id="28" idx="1"/>
          </p:cNvCxnSpPr>
          <p:nvPr/>
        </p:nvCxnSpPr>
        <p:spPr>
          <a:xfrm>
            <a:off x="4222107" y="4944219"/>
            <a:ext cx="468763" cy="699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25" idx="3"/>
            <a:endCxn id="30" idx="1"/>
          </p:cNvCxnSpPr>
          <p:nvPr/>
        </p:nvCxnSpPr>
        <p:spPr>
          <a:xfrm flipV="1">
            <a:off x="6086992" y="2682861"/>
            <a:ext cx="315910" cy="335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endCxn id="31" idx="1"/>
          </p:cNvCxnSpPr>
          <p:nvPr/>
        </p:nvCxnSpPr>
        <p:spPr>
          <a:xfrm>
            <a:off x="6096000" y="3025748"/>
            <a:ext cx="306903" cy="43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27" idx="3"/>
            <a:endCxn id="33" idx="1"/>
          </p:cNvCxnSpPr>
          <p:nvPr/>
        </p:nvCxnSpPr>
        <p:spPr>
          <a:xfrm>
            <a:off x="6127752" y="4371611"/>
            <a:ext cx="275150" cy="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28" idx="3"/>
            <a:endCxn id="35" idx="1"/>
          </p:cNvCxnSpPr>
          <p:nvPr/>
        </p:nvCxnSpPr>
        <p:spPr>
          <a:xfrm flipV="1">
            <a:off x="6158321" y="5639211"/>
            <a:ext cx="275143" cy="4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12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5307" y="1402597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645176" y="2265238"/>
            <a:ext cx="1110847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</a:rPr>
              <a:t>Inquisit </a:t>
            </a:r>
            <a:r>
              <a:rPr lang="zh-CN" altLang="en-US" sz="2400" b="1" dirty="0">
                <a:solidFill>
                  <a:schemeClr val="bg1"/>
                </a:solidFill>
              </a:rPr>
              <a:t>编程宝典：自上而下的思考，自下而上的编程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定义呈现内容（</a:t>
            </a:r>
            <a:r>
              <a:rPr lang="en-US" altLang="zh-CN" sz="2400" b="1" dirty="0">
                <a:solidFill>
                  <a:schemeClr val="bg1"/>
                </a:solidFill>
              </a:rPr>
              <a:t>4 items</a:t>
            </a:r>
            <a:r>
              <a:rPr lang="zh-CN" altLang="en-US" sz="2400" b="1" dirty="0">
                <a:solidFill>
                  <a:schemeClr val="bg1"/>
                </a:solidFill>
              </a:rPr>
              <a:t>）：指导语</a:t>
            </a:r>
            <a:r>
              <a:rPr lang="en-US" altLang="zh-CN" sz="2400" b="1" dirty="0">
                <a:solidFill>
                  <a:schemeClr val="bg1"/>
                </a:solidFill>
              </a:rPr>
              <a:t>item, </a:t>
            </a:r>
            <a:r>
              <a:rPr lang="zh-CN" altLang="en-US" sz="2400" b="1" dirty="0">
                <a:solidFill>
                  <a:schemeClr val="bg1"/>
                </a:solidFill>
              </a:rPr>
              <a:t>提示开始按钮</a:t>
            </a:r>
            <a:r>
              <a:rPr lang="en-US" altLang="zh-CN" sz="2400" b="1" dirty="0">
                <a:solidFill>
                  <a:schemeClr val="bg1"/>
                </a:solidFill>
              </a:rPr>
              <a:t>item</a:t>
            </a:r>
            <a:r>
              <a:rPr lang="zh-CN" altLang="en-US" sz="2400" b="1" dirty="0">
                <a:solidFill>
                  <a:schemeClr val="bg1"/>
                </a:solidFill>
              </a:rPr>
              <a:t>，奇数</a:t>
            </a:r>
            <a:r>
              <a:rPr lang="en-US" altLang="zh-CN" sz="2400" b="1" dirty="0">
                <a:solidFill>
                  <a:schemeClr val="bg1"/>
                </a:solidFill>
              </a:rPr>
              <a:t>item</a:t>
            </a:r>
            <a:r>
              <a:rPr lang="zh-CN" altLang="en-US" sz="2400" b="1" dirty="0">
                <a:solidFill>
                  <a:schemeClr val="bg1"/>
                </a:solidFill>
              </a:rPr>
              <a:t>，偶数</a:t>
            </a:r>
            <a:r>
              <a:rPr lang="en-US" altLang="zh-CN" sz="2400" b="1" dirty="0">
                <a:solidFill>
                  <a:schemeClr val="bg1"/>
                </a:solidFill>
              </a:rPr>
              <a:t>item</a:t>
            </a:r>
            <a:r>
              <a:rPr lang="zh-CN" altLang="en-US" sz="2400" b="1" dirty="0">
                <a:solidFill>
                  <a:schemeClr val="bg1"/>
                </a:solidFill>
              </a:rPr>
              <a:t>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定义刺激呈现形式（</a:t>
            </a:r>
            <a:r>
              <a:rPr lang="en-US" altLang="zh-CN" sz="2400" b="1" dirty="0">
                <a:solidFill>
                  <a:schemeClr val="bg1"/>
                </a:solidFill>
              </a:rPr>
              <a:t>4 stimulus</a:t>
            </a:r>
            <a:r>
              <a:rPr lang="zh-CN" altLang="en-US" sz="2400" b="1" dirty="0">
                <a:solidFill>
                  <a:schemeClr val="bg1"/>
                </a:solidFill>
              </a:rPr>
              <a:t>）：指导语呈现形式，提示开始按钮呈现形式，奇数刺激呈现形式，偶数刺激呈现形式。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定义试次（</a:t>
            </a:r>
            <a:r>
              <a:rPr lang="en-US" altLang="zh-CN" sz="2400" b="1" dirty="0">
                <a:solidFill>
                  <a:schemeClr val="bg1"/>
                </a:solidFill>
              </a:rPr>
              <a:t>3 trials</a:t>
            </a:r>
            <a:r>
              <a:rPr lang="zh-CN" altLang="en-US" sz="2400" b="1" dirty="0">
                <a:solidFill>
                  <a:schemeClr val="bg1"/>
                </a:solidFill>
              </a:rPr>
              <a:t>）：指导语</a:t>
            </a:r>
            <a:r>
              <a:rPr lang="en-US" altLang="zh-CN" sz="2400" b="1" dirty="0">
                <a:solidFill>
                  <a:schemeClr val="bg1"/>
                </a:solidFill>
              </a:rPr>
              <a:t>trial</a:t>
            </a:r>
            <a:r>
              <a:rPr lang="zh-CN" altLang="en-US" sz="2400" b="1" dirty="0">
                <a:solidFill>
                  <a:schemeClr val="bg1"/>
                </a:solidFill>
              </a:rPr>
              <a:t>，奇数</a:t>
            </a:r>
            <a:r>
              <a:rPr lang="en-US" altLang="zh-CN" sz="2400" b="1" dirty="0">
                <a:solidFill>
                  <a:schemeClr val="bg1"/>
                </a:solidFill>
              </a:rPr>
              <a:t>trial</a:t>
            </a:r>
            <a:r>
              <a:rPr lang="zh-CN" altLang="en-US" sz="2400" b="1" dirty="0">
                <a:solidFill>
                  <a:schemeClr val="bg1"/>
                </a:solidFill>
              </a:rPr>
              <a:t>，偶数</a:t>
            </a:r>
            <a:r>
              <a:rPr lang="en-US" altLang="zh-CN" sz="2400" b="1" dirty="0">
                <a:solidFill>
                  <a:schemeClr val="bg1"/>
                </a:solidFill>
              </a:rPr>
              <a:t>trial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定义区块（</a:t>
            </a:r>
            <a:r>
              <a:rPr lang="en-US" altLang="zh-CN" sz="2400" b="1" dirty="0">
                <a:solidFill>
                  <a:schemeClr val="bg1"/>
                </a:solidFill>
              </a:rPr>
              <a:t>2 blocks</a:t>
            </a:r>
            <a:r>
              <a:rPr lang="zh-CN" altLang="en-US" sz="2400" b="1" dirty="0">
                <a:solidFill>
                  <a:schemeClr val="bg1"/>
                </a:solidFill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</a:rPr>
              <a:t>: </a:t>
            </a:r>
            <a:r>
              <a:rPr lang="zh-CN" altLang="en-US" sz="2400" b="1" dirty="0">
                <a:solidFill>
                  <a:schemeClr val="bg1"/>
                </a:solidFill>
              </a:rPr>
              <a:t>指导语</a:t>
            </a:r>
            <a:r>
              <a:rPr lang="en-US" altLang="zh-CN" sz="2400" b="1" dirty="0">
                <a:solidFill>
                  <a:schemeClr val="bg1"/>
                </a:solidFill>
              </a:rPr>
              <a:t>block</a:t>
            </a:r>
            <a:r>
              <a:rPr lang="zh-CN" altLang="en-US" sz="2400" b="1" dirty="0">
                <a:solidFill>
                  <a:schemeClr val="bg1"/>
                </a:solidFill>
              </a:rPr>
              <a:t>，奇偶数判断</a:t>
            </a:r>
            <a:r>
              <a:rPr lang="en-US" altLang="zh-CN" sz="2400" b="1" dirty="0">
                <a:solidFill>
                  <a:schemeClr val="bg1"/>
                </a:solidFill>
              </a:rPr>
              <a:t>block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定义实验（</a:t>
            </a:r>
            <a:r>
              <a:rPr lang="en-US" altLang="zh-CN" sz="2400" b="1" dirty="0">
                <a:solidFill>
                  <a:schemeClr val="bg1"/>
                </a:solidFill>
              </a:rPr>
              <a:t>1 experiment</a:t>
            </a:r>
            <a:r>
              <a:rPr lang="zh-CN" altLang="en-US" sz="2400" b="1" dirty="0">
                <a:solidFill>
                  <a:schemeClr val="bg1"/>
                </a:solidFill>
              </a:rPr>
              <a:t>）：奇偶判断实验。</a:t>
            </a:r>
          </a:p>
        </p:txBody>
      </p:sp>
    </p:spTree>
    <p:extLst>
      <p:ext uri="{BB962C8B-B14F-4D97-AF65-F5344CB8AC3E}">
        <p14:creationId xmlns:p14="http://schemas.microsoft.com/office/powerpoint/2010/main" val="62557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5307" y="1402597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780585" y="3015953"/>
            <a:ext cx="10894742" cy="986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TALK</a:t>
            </a:r>
            <a:r>
              <a:rPr kumimoji="0" lang="en-US" altLang="zh-CN" sz="4400" b="1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IS CHEAP,  SHOW ME THE CODE!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43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8184" y="1402597"/>
            <a:ext cx="3475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技巧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69434" y="2196790"/>
            <a:ext cx="725070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</a:rPr>
              <a:t>代码提示功能（</a:t>
            </a:r>
            <a:r>
              <a:rPr lang="en-US" altLang="zh-CN" sz="2800" b="1" dirty="0">
                <a:solidFill>
                  <a:schemeClr val="bg1"/>
                </a:solidFill>
              </a:rPr>
              <a:t>T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ab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神器）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</a:rPr>
              <a:t>如何获取帮助（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Help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文档）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</a:rPr>
              <a:t>快速检查代码错误（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Monkey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）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</a:rPr>
              <a:t>程序中途退出（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Ctrl + Q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）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</a:rPr>
              <a:t>避免重复创造轮子 （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Millisecond Library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）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</a:rPr>
              <a:t>代码注释（做一个负责任的程序员）</a:t>
            </a:r>
            <a:endParaRPr lang="en-US" altLang="zh-CN" sz="2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00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上节回顾：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1690688"/>
            <a:ext cx="5450531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Part1_</a:t>
            </a:r>
            <a:r>
              <a:rPr lang="en-US" altLang="zh-CN" sz="3200" b="1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Qualtrics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系统的使用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：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注册系统账号</a:t>
            </a:r>
            <a:endParaRPr lang="en-US" altLang="zh-CN" sz="28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Qualtrics</a:t>
            </a: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界面</a:t>
            </a:r>
            <a:endParaRPr lang="en-US" altLang="zh-CN" sz="2800" dirty="0" smtClea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新建调查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题目类型及格式设置</a:t>
            </a:r>
            <a:endParaRPr lang="en-US" altLang="zh-CN" sz="2800" b="1" dirty="0">
              <a:solidFill>
                <a:prstClr val="white"/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43800" y="1690688"/>
            <a:ext cx="351891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素质拓展：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区块与分页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调查流程与随机化</a:t>
            </a:r>
            <a:endParaRPr lang="en-US" altLang="zh-CN" sz="2800" dirty="0" smtClea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调查时间监控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手机端的适配</a:t>
            </a:r>
            <a:endParaRPr lang="en-US" altLang="zh-CN" sz="2800" dirty="0" smtClea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调查设置</a:t>
            </a:r>
            <a:endParaRPr lang="en-US" altLang="zh-CN" sz="2800" dirty="0" smtClea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调查分发</a:t>
            </a:r>
            <a:endParaRPr lang="en-US" altLang="zh-CN" sz="2800" dirty="0" smtClea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274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7056863" y="3902924"/>
            <a:ext cx="3891775" cy="1828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基于互联网</a:t>
            </a:r>
            <a:endParaRPr lang="en-US" altLang="zh-CN" sz="3200" b="1" dirty="0"/>
          </a:p>
          <a:p>
            <a:pPr algn="ctr">
              <a:lnSpc>
                <a:spcPct val="150000"/>
              </a:lnSpc>
            </a:pPr>
            <a:r>
              <a:rPr lang="zh-CN" altLang="en-US" sz="3200" b="1" dirty="0"/>
              <a:t>实验数据收集</a:t>
            </a:r>
            <a:endParaRPr lang="zh-CN" altLang="en-US" sz="3200" b="1" dirty="0"/>
          </a:p>
        </p:txBody>
      </p:sp>
      <p:sp>
        <p:nvSpPr>
          <p:cNvPr id="8" name="圆角矩形 7"/>
          <p:cNvSpPr/>
          <p:nvPr/>
        </p:nvSpPr>
        <p:spPr>
          <a:xfrm>
            <a:off x="1306551" y="3902924"/>
            <a:ext cx="3891775" cy="18288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基于互联网</a:t>
            </a:r>
            <a:endParaRPr lang="en-US" altLang="zh-CN" sz="3200" b="1" dirty="0"/>
          </a:p>
          <a:p>
            <a:pPr algn="ctr">
              <a:lnSpc>
                <a:spcPct val="150000"/>
              </a:lnSpc>
            </a:pPr>
            <a:r>
              <a:rPr lang="zh-CN" altLang="en-US" sz="3200" b="1" dirty="0"/>
              <a:t>调查</a:t>
            </a:r>
            <a:r>
              <a:rPr lang="zh-CN" altLang="en-US" sz="3200" b="1" dirty="0" smtClean="0"/>
              <a:t>数据</a:t>
            </a:r>
            <a:r>
              <a:rPr lang="zh-CN" altLang="en-US" sz="3200" b="1" dirty="0"/>
              <a:t>收集</a:t>
            </a:r>
            <a:endParaRPr lang="zh-CN" altLang="en-US" sz="3200" b="1" dirty="0"/>
          </a:p>
        </p:txBody>
      </p:sp>
      <p:sp>
        <p:nvSpPr>
          <p:cNvPr id="6" name="矩形 5"/>
          <p:cNvSpPr/>
          <p:nvPr/>
        </p:nvSpPr>
        <p:spPr>
          <a:xfrm>
            <a:off x="2977376" y="2100143"/>
            <a:ext cx="6300439" cy="825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基于互联网的心理学实验编程</a:t>
            </a:r>
            <a:endParaRPr lang="zh-CN" altLang="en-US" sz="2800" dirty="0"/>
          </a:p>
        </p:txBody>
      </p:sp>
      <p:sp>
        <p:nvSpPr>
          <p:cNvPr id="9" name="下箭头 8"/>
          <p:cNvSpPr/>
          <p:nvPr/>
        </p:nvSpPr>
        <p:spPr>
          <a:xfrm>
            <a:off x="2713464" y="2486718"/>
            <a:ext cx="1077951" cy="14273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8463776" y="2486719"/>
            <a:ext cx="1077951" cy="14273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5198326" y="4348972"/>
            <a:ext cx="1858537" cy="256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10800000">
            <a:off x="5198325" y="5159294"/>
            <a:ext cx="1858537" cy="256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37952" y="5820935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C000"/>
                </a:solidFill>
              </a:rPr>
              <a:t>Qualtrics</a:t>
            </a:r>
            <a:endParaRPr lang="zh-CN" altLang="en-US" sz="2800" b="1" dirty="0">
              <a:solidFill>
                <a:srgbClr val="FFC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76480" y="5820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C000"/>
                </a:solidFill>
              </a:rPr>
              <a:t>Inquisit Web</a:t>
            </a:r>
            <a:endParaRPr lang="zh-CN" altLang="en-US" sz="2800" b="1" dirty="0">
              <a:solidFill>
                <a:srgbClr val="FFC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408445" y="267623"/>
            <a:ext cx="3438295" cy="127123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互联网基础</a:t>
            </a:r>
            <a:endParaRPr lang="zh-CN" altLang="en-US" sz="3200" b="1" dirty="0"/>
          </a:p>
        </p:txBody>
      </p:sp>
      <p:sp>
        <p:nvSpPr>
          <p:cNvPr id="17" name="右箭头 16"/>
          <p:cNvSpPr/>
          <p:nvPr/>
        </p:nvSpPr>
        <p:spPr>
          <a:xfrm rot="16200000">
            <a:off x="5851599" y="1630859"/>
            <a:ext cx="551986" cy="3902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4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等腰三角形 25"/>
          <p:cNvSpPr/>
          <p:nvPr/>
        </p:nvSpPr>
        <p:spPr>
          <a:xfrm rot="19808258">
            <a:off x="10518465" y="625831"/>
            <a:ext cx="897088" cy="773352"/>
          </a:xfrm>
          <a:prstGeom prst="triangle">
            <a:avLst/>
          </a:prstGeom>
          <a:solidFill>
            <a:srgbClr val="F04627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584130" y="668738"/>
            <a:ext cx="884600" cy="884600"/>
          </a:xfrm>
          <a:prstGeom prst="rect">
            <a:avLst/>
          </a:prstGeom>
          <a:solidFill>
            <a:srgbClr val="F04627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584132" y="1589025"/>
            <a:ext cx="884597" cy="884597"/>
          </a:xfrm>
          <a:prstGeom prst="rect">
            <a:avLst/>
          </a:prstGeom>
          <a:solidFill>
            <a:srgbClr val="F2AE3D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584132" y="2509308"/>
            <a:ext cx="884598" cy="884598"/>
          </a:xfrm>
          <a:prstGeom prst="rect">
            <a:avLst/>
          </a:prstGeom>
          <a:solidFill>
            <a:srgbClr val="2EB7B0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584131" y="3429592"/>
            <a:ext cx="884599" cy="884599"/>
          </a:xfrm>
          <a:prstGeom prst="rect">
            <a:avLst/>
          </a:prstGeom>
          <a:solidFill>
            <a:srgbClr val="49B172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584131" y="4349877"/>
            <a:ext cx="884600" cy="884599"/>
          </a:xfrm>
          <a:prstGeom prst="rect">
            <a:avLst/>
          </a:prstGeom>
          <a:solidFill>
            <a:srgbClr val="1E8E9B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584133" y="5270165"/>
            <a:ext cx="884596" cy="884596"/>
          </a:xfrm>
          <a:prstGeom prst="rect">
            <a:avLst/>
          </a:prstGeom>
          <a:solidFill>
            <a:srgbClr val="EB4759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500542" y="668738"/>
            <a:ext cx="5252769" cy="884600"/>
          </a:xfrm>
          <a:prstGeom prst="rect">
            <a:avLst/>
          </a:prstGeom>
          <a:solidFill>
            <a:srgbClr val="F04627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 smtClean="0"/>
              <a:t>网络基础</a:t>
            </a:r>
            <a:r>
              <a:rPr lang="en-US" altLang="zh-CN" sz="2400" b="1" dirty="0"/>
              <a:t> </a:t>
            </a:r>
            <a:r>
              <a:rPr lang="en-US" altLang="zh-CN" sz="2400" b="1" dirty="0" smtClean="0"/>
              <a:t>&amp; Qualtrics</a:t>
            </a:r>
            <a:r>
              <a:rPr lang="zh-CN" altLang="en-US" sz="2400" b="1" dirty="0" smtClean="0"/>
              <a:t>在线调查系统</a:t>
            </a:r>
            <a:endParaRPr lang="zh-CN" altLang="en-US" sz="2400" b="1" dirty="0"/>
          </a:p>
        </p:txBody>
      </p:sp>
      <p:sp>
        <p:nvSpPr>
          <p:cNvPr id="21" name="矩形 20"/>
          <p:cNvSpPr/>
          <p:nvPr/>
        </p:nvSpPr>
        <p:spPr>
          <a:xfrm>
            <a:off x="5500541" y="1589025"/>
            <a:ext cx="5252748" cy="884597"/>
          </a:xfrm>
          <a:prstGeom prst="rect">
            <a:avLst/>
          </a:prstGeom>
          <a:solidFill>
            <a:srgbClr val="F2AE3D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Qualtrics</a:t>
            </a:r>
            <a:r>
              <a:rPr lang="zh-CN" altLang="en-US" sz="2400" b="1" dirty="0">
                <a:latin typeface="+mn-ea"/>
              </a:rPr>
              <a:t>在线</a:t>
            </a:r>
            <a:r>
              <a:rPr lang="zh-CN" altLang="en-US" sz="2400" b="1" dirty="0" smtClean="0">
                <a:latin typeface="+mn-ea"/>
              </a:rPr>
              <a:t>调查系统进阶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00542" y="2509308"/>
            <a:ext cx="5252753" cy="884598"/>
          </a:xfrm>
          <a:prstGeom prst="rect">
            <a:avLst/>
          </a:prstGeom>
          <a:solidFill>
            <a:srgbClr val="2EB7B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 </a:t>
            </a:r>
            <a:r>
              <a:rPr lang="zh-CN" altLang="en-US" sz="2400" b="1" dirty="0">
                <a:latin typeface="+mn-ea"/>
              </a:rPr>
              <a:t>初</a:t>
            </a:r>
            <a:r>
              <a:rPr lang="zh-CN" altLang="en-US" sz="2400" b="1" dirty="0" smtClean="0">
                <a:latin typeface="+mn-ea"/>
              </a:rPr>
              <a:t>阶：软件逻辑与基本语法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00541" y="3429592"/>
            <a:ext cx="5252759" cy="884599"/>
          </a:xfrm>
          <a:prstGeom prst="rect">
            <a:avLst/>
          </a:prstGeom>
          <a:solidFill>
            <a:srgbClr val="49B172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 </a:t>
            </a:r>
            <a:r>
              <a:rPr lang="zh-CN" altLang="en-US" sz="2400" b="1" dirty="0" smtClean="0">
                <a:latin typeface="+mn-ea"/>
              </a:rPr>
              <a:t>进阶：编制完整的实验程序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00543" y="4349877"/>
            <a:ext cx="5252764" cy="884599"/>
          </a:xfrm>
          <a:prstGeom prst="rect">
            <a:avLst/>
          </a:prstGeom>
          <a:solidFill>
            <a:srgbClr val="1E8E9B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zh-CN" altLang="en-US" sz="2400" b="1" dirty="0" smtClean="0">
                <a:latin typeface="+mn-ea"/>
              </a:rPr>
              <a:t>高阶：随机化与网络施测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00541" y="5270165"/>
            <a:ext cx="5252742" cy="884596"/>
          </a:xfrm>
          <a:prstGeom prst="rect">
            <a:avLst/>
          </a:prstGeom>
          <a:solidFill>
            <a:srgbClr val="EB4759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 smtClean="0"/>
              <a:t>在线实验与在线调查系统架设实例</a:t>
            </a:r>
            <a:endParaRPr lang="zh-CN" altLang="en-US" sz="2400" b="1" dirty="0"/>
          </a:p>
        </p:txBody>
      </p:sp>
      <p:sp>
        <p:nvSpPr>
          <p:cNvPr id="27" name="等腰三角形 26"/>
          <p:cNvSpPr/>
          <p:nvPr/>
        </p:nvSpPr>
        <p:spPr>
          <a:xfrm rot="19808258">
            <a:off x="10521642" y="1535660"/>
            <a:ext cx="897088" cy="773352"/>
          </a:xfrm>
          <a:prstGeom prst="triangle">
            <a:avLst/>
          </a:prstGeom>
          <a:solidFill>
            <a:srgbClr val="F2AE3D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9808258">
            <a:off x="10515275" y="2471629"/>
            <a:ext cx="897088" cy="773352"/>
          </a:xfrm>
          <a:prstGeom prst="triangle">
            <a:avLst/>
          </a:prstGeom>
          <a:solidFill>
            <a:srgbClr val="2EB7B0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9808258">
            <a:off x="10518452" y="3381458"/>
            <a:ext cx="897088" cy="773352"/>
          </a:xfrm>
          <a:prstGeom prst="triangle">
            <a:avLst/>
          </a:prstGeom>
          <a:solidFill>
            <a:srgbClr val="49B172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9808258">
            <a:off x="10518452" y="4289127"/>
            <a:ext cx="897088" cy="773352"/>
          </a:xfrm>
          <a:prstGeom prst="triangle">
            <a:avLst/>
          </a:prstGeom>
          <a:solidFill>
            <a:srgbClr val="1E8E9B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19808258">
            <a:off x="10521630" y="5198956"/>
            <a:ext cx="897088" cy="773352"/>
          </a:xfrm>
          <a:prstGeom prst="triangle">
            <a:avLst/>
          </a:prstGeom>
          <a:solidFill>
            <a:srgbClr val="EB4759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806696" y="671446"/>
            <a:ext cx="2745622" cy="243068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8875" h="2708000">
                <a:moveTo>
                  <a:pt x="0" y="2498651"/>
                </a:moveTo>
                <a:lnTo>
                  <a:pt x="3058875" y="0"/>
                </a:lnTo>
                <a:lnTo>
                  <a:pt x="3058875" y="985526"/>
                </a:lnTo>
                <a:lnTo>
                  <a:pt x="0" y="2708000"/>
                </a:lnTo>
                <a:lnTo>
                  <a:pt x="0" y="2498651"/>
                </a:lnTo>
                <a:close/>
              </a:path>
            </a:pathLst>
          </a:custGeom>
          <a:solidFill>
            <a:srgbClr val="F04627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1"/>
          <p:cNvSpPr/>
          <p:nvPr/>
        </p:nvSpPr>
        <p:spPr>
          <a:xfrm>
            <a:off x="1819414" y="1581275"/>
            <a:ext cx="2736078" cy="1753076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10633 w 3058875"/>
              <a:gd name="connsiteY0" fmla="*/ 1743739 h 1953088"/>
              <a:gd name="connsiteX1" fmla="*/ 3058875 w 3058875"/>
              <a:gd name="connsiteY1" fmla="*/ 0 h 1953088"/>
              <a:gd name="connsiteX2" fmla="*/ 3058875 w 3058875"/>
              <a:gd name="connsiteY2" fmla="*/ 985526 h 1953088"/>
              <a:gd name="connsiteX3" fmla="*/ 0 w 3058875"/>
              <a:gd name="connsiteY3" fmla="*/ 1953088 h 1953088"/>
              <a:gd name="connsiteX4" fmla="*/ 10633 w 3058875"/>
              <a:gd name="connsiteY4" fmla="*/ 1743739 h 1953088"/>
              <a:gd name="connsiteX0" fmla="*/ 0 w 3048242"/>
              <a:gd name="connsiteY0" fmla="*/ 1743739 h 1953088"/>
              <a:gd name="connsiteX1" fmla="*/ 3048242 w 3048242"/>
              <a:gd name="connsiteY1" fmla="*/ 0 h 1953088"/>
              <a:gd name="connsiteX2" fmla="*/ 3048242 w 3048242"/>
              <a:gd name="connsiteY2" fmla="*/ 985526 h 1953088"/>
              <a:gd name="connsiteX3" fmla="*/ 10632 w 3048242"/>
              <a:gd name="connsiteY3" fmla="*/ 1953088 h 1953088"/>
              <a:gd name="connsiteX4" fmla="*/ 0 w 3048242"/>
              <a:gd name="connsiteY4" fmla="*/ 1743739 h 1953088"/>
              <a:gd name="connsiteX0" fmla="*/ 31899 w 3080141"/>
              <a:gd name="connsiteY0" fmla="*/ 1743739 h 1953088"/>
              <a:gd name="connsiteX1" fmla="*/ 3080141 w 3080141"/>
              <a:gd name="connsiteY1" fmla="*/ 0 h 1953088"/>
              <a:gd name="connsiteX2" fmla="*/ 3080141 w 3080141"/>
              <a:gd name="connsiteY2" fmla="*/ 985526 h 1953088"/>
              <a:gd name="connsiteX3" fmla="*/ 0 w 3080141"/>
              <a:gd name="connsiteY3" fmla="*/ 1953088 h 1953088"/>
              <a:gd name="connsiteX4" fmla="*/ 31899 w 3080141"/>
              <a:gd name="connsiteY4" fmla="*/ 1743739 h 1953088"/>
              <a:gd name="connsiteX0" fmla="*/ 53164 w 3101406"/>
              <a:gd name="connsiteY0" fmla="*/ 1743739 h 1953088"/>
              <a:gd name="connsiteX1" fmla="*/ 3101406 w 3101406"/>
              <a:gd name="connsiteY1" fmla="*/ 0 h 1953088"/>
              <a:gd name="connsiteX2" fmla="*/ 3101406 w 3101406"/>
              <a:gd name="connsiteY2" fmla="*/ 985526 h 1953088"/>
              <a:gd name="connsiteX3" fmla="*/ 0 w 3101406"/>
              <a:gd name="connsiteY3" fmla="*/ 1953088 h 1953088"/>
              <a:gd name="connsiteX4" fmla="*/ 53164 w 3101406"/>
              <a:gd name="connsiteY4" fmla="*/ 1743739 h 1953088"/>
              <a:gd name="connsiteX0" fmla="*/ 0 w 3048242"/>
              <a:gd name="connsiteY0" fmla="*/ 1743739 h 1953088"/>
              <a:gd name="connsiteX1" fmla="*/ 3048242 w 3048242"/>
              <a:gd name="connsiteY1" fmla="*/ 0 h 1953088"/>
              <a:gd name="connsiteX2" fmla="*/ 3048242 w 3048242"/>
              <a:gd name="connsiteY2" fmla="*/ 985526 h 1953088"/>
              <a:gd name="connsiteX3" fmla="*/ 10631 w 3048242"/>
              <a:gd name="connsiteY3" fmla="*/ 1953088 h 1953088"/>
              <a:gd name="connsiteX4" fmla="*/ 0 w 3048242"/>
              <a:gd name="connsiteY4" fmla="*/ 1743739 h 195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8242" h="1953088">
                <a:moveTo>
                  <a:pt x="0" y="1743739"/>
                </a:moveTo>
                <a:lnTo>
                  <a:pt x="3048242" y="0"/>
                </a:lnTo>
                <a:lnTo>
                  <a:pt x="3048242" y="985526"/>
                </a:lnTo>
                <a:lnTo>
                  <a:pt x="10631" y="1953088"/>
                </a:lnTo>
                <a:lnTo>
                  <a:pt x="0" y="1743739"/>
                </a:lnTo>
                <a:close/>
              </a:path>
            </a:pathLst>
          </a:custGeom>
          <a:solidFill>
            <a:srgbClr val="F2AE3D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1"/>
          <p:cNvSpPr/>
          <p:nvPr/>
        </p:nvSpPr>
        <p:spPr>
          <a:xfrm>
            <a:off x="1803503" y="2511798"/>
            <a:ext cx="2755165" cy="1046843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0 w 3069507"/>
              <a:gd name="connsiteY0" fmla="*/ 956930 h 1166279"/>
              <a:gd name="connsiteX1" fmla="*/ 3069507 w 3069507"/>
              <a:gd name="connsiteY1" fmla="*/ 0 h 1166279"/>
              <a:gd name="connsiteX2" fmla="*/ 3069507 w 3069507"/>
              <a:gd name="connsiteY2" fmla="*/ 985526 h 1166279"/>
              <a:gd name="connsiteX3" fmla="*/ 31897 w 3069507"/>
              <a:gd name="connsiteY3" fmla="*/ 1166279 h 1166279"/>
              <a:gd name="connsiteX4" fmla="*/ 0 w 3069507"/>
              <a:gd name="connsiteY4" fmla="*/ 956930 h 116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9507" h="1166279">
                <a:moveTo>
                  <a:pt x="0" y="956930"/>
                </a:moveTo>
                <a:lnTo>
                  <a:pt x="3069507" y="0"/>
                </a:lnTo>
                <a:lnTo>
                  <a:pt x="3069507" y="985526"/>
                </a:lnTo>
                <a:lnTo>
                  <a:pt x="31897" y="1166279"/>
                </a:lnTo>
                <a:lnTo>
                  <a:pt x="0" y="956930"/>
                </a:lnTo>
                <a:close/>
              </a:path>
            </a:pathLst>
          </a:custGeom>
          <a:solidFill>
            <a:srgbClr val="2EB7B0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1"/>
          <p:cNvSpPr/>
          <p:nvPr/>
        </p:nvSpPr>
        <p:spPr>
          <a:xfrm>
            <a:off x="1825783" y="3436067"/>
            <a:ext cx="2726535" cy="88460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31898 w 3037610"/>
              <a:gd name="connsiteY0" fmla="*/ 180753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31898 w 3037610"/>
              <a:gd name="connsiteY4" fmla="*/ 180753 h 1166279"/>
              <a:gd name="connsiteX0" fmla="*/ 10633 w 3016345"/>
              <a:gd name="connsiteY0" fmla="*/ 180753 h 985526"/>
              <a:gd name="connsiteX1" fmla="*/ 3016345 w 3016345"/>
              <a:gd name="connsiteY1" fmla="*/ 0 h 985526"/>
              <a:gd name="connsiteX2" fmla="*/ 3016345 w 3016345"/>
              <a:gd name="connsiteY2" fmla="*/ 985526 h 985526"/>
              <a:gd name="connsiteX3" fmla="*/ 0 w 3016345"/>
              <a:gd name="connsiteY3" fmla="*/ 443265 h 985526"/>
              <a:gd name="connsiteX4" fmla="*/ 10633 w 3016345"/>
              <a:gd name="connsiteY4" fmla="*/ 180753 h 985526"/>
              <a:gd name="connsiteX0" fmla="*/ 31898 w 3037610"/>
              <a:gd name="connsiteY0" fmla="*/ 180753 h 985526"/>
              <a:gd name="connsiteX1" fmla="*/ 3037610 w 3037610"/>
              <a:gd name="connsiteY1" fmla="*/ 0 h 985526"/>
              <a:gd name="connsiteX2" fmla="*/ 3037610 w 3037610"/>
              <a:gd name="connsiteY2" fmla="*/ 985526 h 985526"/>
              <a:gd name="connsiteX3" fmla="*/ 0 w 3037610"/>
              <a:gd name="connsiteY3" fmla="*/ 379470 h 985526"/>
              <a:gd name="connsiteX4" fmla="*/ 31898 w 3037610"/>
              <a:gd name="connsiteY4" fmla="*/ 180753 h 98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7610" h="985526">
                <a:moveTo>
                  <a:pt x="31898" y="180753"/>
                </a:moveTo>
                <a:lnTo>
                  <a:pt x="3037610" y="0"/>
                </a:lnTo>
                <a:lnTo>
                  <a:pt x="3037610" y="985526"/>
                </a:lnTo>
                <a:lnTo>
                  <a:pt x="0" y="379470"/>
                </a:lnTo>
                <a:lnTo>
                  <a:pt x="31898" y="180753"/>
                </a:lnTo>
                <a:close/>
              </a:path>
            </a:pathLst>
          </a:custGeom>
          <a:solidFill>
            <a:srgbClr val="49B172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1"/>
          <p:cNvSpPr/>
          <p:nvPr/>
        </p:nvSpPr>
        <p:spPr>
          <a:xfrm>
            <a:off x="1844872" y="3819709"/>
            <a:ext cx="2707447" cy="1419048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21266 w 3037610"/>
              <a:gd name="connsiteY0" fmla="*/ 0 h 1761703"/>
              <a:gd name="connsiteX1" fmla="*/ 3037610 w 3037610"/>
              <a:gd name="connsiteY1" fmla="*/ 595424 h 1761703"/>
              <a:gd name="connsiteX2" fmla="*/ 3037610 w 3037610"/>
              <a:gd name="connsiteY2" fmla="*/ 1580950 h 1761703"/>
              <a:gd name="connsiteX3" fmla="*/ 0 w 3037610"/>
              <a:gd name="connsiteY3" fmla="*/ 1761703 h 1761703"/>
              <a:gd name="connsiteX4" fmla="*/ 21266 w 3037610"/>
              <a:gd name="connsiteY4" fmla="*/ 0 h 1761703"/>
              <a:gd name="connsiteX0" fmla="*/ 0 w 3016344"/>
              <a:gd name="connsiteY0" fmla="*/ 0 h 1580950"/>
              <a:gd name="connsiteX1" fmla="*/ 3016344 w 3016344"/>
              <a:gd name="connsiteY1" fmla="*/ 595424 h 1580950"/>
              <a:gd name="connsiteX2" fmla="*/ 3016344 w 3016344"/>
              <a:gd name="connsiteY2" fmla="*/ 1580950 h 1580950"/>
              <a:gd name="connsiteX3" fmla="*/ 10632 w 3016344"/>
              <a:gd name="connsiteY3" fmla="*/ 230614 h 1580950"/>
              <a:gd name="connsiteX4" fmla="*/ 0 w 3016344"/>
              <a:gd name="connsiteY4" fmla="*/ 0 h 158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6344" h="1580950">
                <a:moveTo>
                  <a:pt x="0" y="0"/>
                </a:moveTo>
                <a:lnTo>
                  <a:pt x="3016344" y="595424"/>
                </a:lnTo>
                <a:lnTo>
                  <a:pt x="3016344" y="1580950"/>
                </a:lnTo>
                <a:lnTo>
                  <a:pt x="10632" y="230614"/>
                </a:lnTo>
                <a:lnTo>
                  <a:pt x="0" y="0"/>
                </a:lnTo>
                <a:close/>
              </a:path>
            </a:pathLst>
          </a:custGeom>
          <a:solidFill>
            <a:srgbClr val="1E8E9B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1"/>
          <p:cNvSpPr/>
          <p:nvPr/>
        </p:nvSpPr>
        <p:spPr>
          <a:xfrm>
            <a:off x="1844871" y="4062926"/>
            <a:ext cx="2707448" cy="2087107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42531 w 3037610"/>
              <a:gd name="connsiteY0" fmla="*/ 0 h 2505982"/>
              <a:gd name="connsiteX1" fmla="*/ 3037610 w 3037610"/>
              <a:gd name="connsiteY1" fmla="*/ 1339703 h 2505982"/>
              <a:gd name="connsiteX2" fmla="*/ 3037610 w 3037610"/>
              <a:gd name="connsiteY2" fmla="*/ 2325229 h 2505982"/>
              <a:gd name="connsiteX3" fmla="*/ 0 w 3037610"/>
              <a:gd name="connsiteY3" fmla="*/ 2505982 h 2505982"/>
              <a:gd name="connsiteX4" fmla="*/ 42531 w 3037610"/>
              <a:gd name="connsiteY4" fmla="*/ 0 h 2505982"/>
              <a:gd name="connsiteX0" fmla="*/ 21266 w 3016345"/>
              <a:gd name="connsiteY0" fmla="*/ 0 h 2325229"/>
              <a:gd name="connsiteX1" fmla="*/ 3016345 w 3016345"/>
              <a:gd name="connsiteY1" fmla="*/ 1339703 h 2325229"/>
              <a:gd name="connsiteX2" fmla="*/ 3016345 w 3016345"/>
              <a:gd name="connsiteY2" fmla="*/ 2325229 h 2325229"/>
              <a:gd name="connsiteX3" fmla="*/ 0 w 3016345"/>
              <a:gd name="connsiteY3" fmla="*/ 134922 h 2325229"/>
              <a:gd name="connsiteX4" fmla="*/ 21266 w 3016345"/>
              <a:gd name="connsiteY4" fmla="*/ 0 h 232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6345" h="2325229">
                <a:moveTo>
                  <a:pt x="21266" y="0"/>
                </a:moveTo>
                <a:lnTo>
                  <a:pt x="3016345" y="1339703"/>
                </a:lnTo>
                <a:lnTo>
                  <a:pt x="3016345" y="2325229"/>
                </a:lnTo>
                <a:lnTo>
                  <a:pt x="0" y="134922"/>
                </a:lnTo>
                <a:lnTo>
                  <a:pt x="21266" y="0"/>
                </a:lnTo>
                <a:close/>
              </a:path>
            </a:pathLst>
          </a:custGeom>
          <a:solidFill>
            <a:srgbClr val="EB4759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4760616" y="845225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94530"/>
                </a:solidFill>
              </a:rPr>
              <a:t>1</a:t>
            </a:r>
            <a:endParaRPr lang="zh-CN" altLang="en-US" b="1" dirty="0">
              <a:solidFill>
                <a:srgbClr val="C94530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760616" y="1771973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B9843"/>
                </a:solidFill>
              </a:rPr>
              <a:t>2</a:t>
            </a:r>
            <a:endParaRPr lang="zh-CN" altLang="en-US" b="1" dirty="0">
              <a:solidFill>
                <a:srgbClr val="CB9843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765379" y="2699023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2E9F9F"/>
                </a:solidFill>
              </a:rPr>
              <a:t>3</a:t>
            </a:r>
            <a:endParaRPr lang="zh-CN" altLang="en-US" b="1" dirty="0">
              <a:solidFill>
                <a:srgbClr val="2E9F9F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760616" y="3591056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439B6C"/>
                </a:solidFill>
              </a:rPr>
              <a:t>4</a:t>
            </a:r>
            <a:endParaRPr lang="zh-CN" altLang="en-US" b="1" dirty="0">
              <a:solidFill>
                <a:srgbClr val="439B6C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8809" y="2256069"/>
            <a:ext cx="2519917" cy="2519917"/>
          </a:xfrm>
          <a:prstGeom prst="ellipse">
            <a:avLst/>
          </a:prstGeom>
          <a:solidFill>
            <a:srgbClr val="042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760616" y="4551324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217F8D"/>
                </a:solidFill>
              </a:rPr>
              <a:t>5</a:t>
            </a:r>
            <a:endParaRPr lang="zh-CN" altLang="en-US" b="1" dirty="0">
              <a:solidFill>
                <a:srgbClr val="217F8D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760616" y="5469234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54658"/>
                </a:solidFill>
              </a:rPr>
              <a:t>6</a:t>
            </a:r>
            <a:endParaRPr lang="zh-CN" altLang="en-US" b="1" dirty="0">
              <a:solidFill>
                <a:srgbClr val="C54658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/>
        </p:blipFill>
        <p:spPr>
          <a:xfrm>
            <a:off x="456657" y="2638245"/>
            <a:ext cx="1738888" cy="1738888"/>
          </a:xfrm>
          <a:prstGeom prst="rect">
            <a:avLst/>
          </a:prstGeom>
        </p:spPr>
      </p:pic>
      <p:sp>
        <p:nvSpPr>
          <p:cNvPr id="49" name="任意多边形 48"/>
          <p:cNvSpPr/>
          <p:nvPr/>
        </p:nvSpPr>
        <p:spPr>
          <a:xfrm>
            <a:off x="11763288" y="384892"/>
            <a:ext cx="6018028" cy="6018028"/>
          </a:xfrm>
          <a:custGeom>
            <a:avLst/>
            <a:gdLst>
              <a:gd name="connsiteX0" fmla="*/ 3009015 w 6018028"/>
              <a:gd name="connsiteY0" fmla="*/ 467833 h 6018028"/>
              <a:gd name="connsiteX1" fmla="*/ 467833 w 6018028"/>
              <a:gd name="connsiteY1" fmla="*/ 3009015 h 6018028"/>
              <a:gd name="connsiteX2" fmla="*/ 3009015 w 6018028"/>
              <a:gd name="connsiteY2" fmla="*/ 5550197 h 6018028"/>
              <a:gd name="connsiteX3" fmla="*/ 5550197 w 6018028"/>
              <a:gd name="connsiteY3" fmla="*/ 3009015 h 6018028"/>
              <a:gd name="connsiteX4" fmla="*/ 3009015 w 6018028"/>
              <a:gd name="connsiteY4" fmla="*/ 467833 h 6018028"/>
              <a:gd name="connsiteX5" fmla="*/ 3009014 w 6018028"/>
              <a:gd name="connsiteY5" fmla="*/ 0 h 6018028"/>
              <a:gd name="connsiteX6" fmla="*/ 6018028 w 6018028"/>
              <a:gd name="connsiteY6" fmla="*/ 3009014 h 6018028"/>
              <a:gd name="connsiteX7" fmla="*/ 3009014 w 6018028"/>
              <a:gd name="connsiteY7" fmla="*/ 6018028 h 6018028"/>
              <a:gd name="connsiteX8" fmla="*/ 0 w 6018028"/>
              <a:gd name="connsiteY8" fmla="*/ 3009014 h 6018028"/>
              <a:gd name="connsiteX9" fmla="*/ 3009014 w 6018028"/>
              <a:gd name="connsiteY9" fmla="*/ 0 h 601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8028" h="6018028">
                <a:moveTo>
                  <a:pt x="3009015" y="467833"/>
                </a:moveTo>
                <a:cubicBezTo>
                  <a:pt x="1605559" y="467833"/>
                  <a:pt x="467833" y="1605559"/>
                  <a:pt x="467833" y="3009015"/>
                </a:cubicBezTo>
                <a:cubicBezTo>
                  <a:pt x="467833" y="4412471"/>
                  <a:pt x="1605559" y="5550197"/>
                  <a:pt x="3009015" y="5550197"/>
                </a:cubicBezTo>
                <a:cubicBezTo>
                  <a:pt x="4412471" y="5550197"/>
                  <a:pt x="5550197" y="4412471"/>
                  <a:pt x="5550197" y="3009015"/>
                </a:cubicBezTo>
                <a:cubicBezTo>
                  <a:pt x="5550197" y="1605559"/>
                  <a:pt x="4412471" y="467833"/>
                  <a:pt x="3009015" y="467833"/>
                </a:cubicBezTo>
                <a:close/>
                <a:moveTo>
                  <a:pt x="3009014" y="0"/>
                </a:moveTo>
                <a:cubicBezTo>
                  <a:pt x="4670847" y="0"/>
                  <a:pt x="6018028" y="1347181"/>
                  <a:pt x="6018028" y="3009014"/>
                </a:cubicBezTo>
                <a:cubicBezTo>
                  <a:pt x="6018028" y="4670847"/>
                  <a:pt x="4670847" y="6018028"/>
                  <a:pt x="3009014" y="6018028"/>
                </a:cubicBezTo>
                <a:cubicBezTo>
                  <a:pt x="1347181" y="6018028"/>
                  <a:pt x="0" y="4670847"/>
                  <a:pt x="0" y="3009014"/>
                </a:cubicBezTo>
                <a:cubicBezTo>
                  <a:pt x="0" y="1347181"/>
                  <a:pt x="1347181" y="0"/>
                  <a:pt x="3009014" y="0"/>
                </a:cubicBezTo>
                <a:close/>
              </a:path>
            </a:pathLst>
          </a:custGeom>
          <a:solidFill>
            <a:srgbClr val="2B415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93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24658" y="1277477"/>
            <a:ext cx="254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Inquisit Web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73022" y="2664359"/>
            <a:ext cx="1826502" cy="1826502"/>
            <a:chOff x="8952820" y="2731768"/>
            <a:chExt cx="1816563" cy="1816563"/>
          </a:xfrm>
        </p:grpSpPr>
        <p:sp>
          <p:nvSpPr>
            <p:cNvPr id="11" name="椭圆 10"/>
            <p:cNvSpPr/>
            <p:nvPr/>
          </p:nvSpPr>
          <p:spPr>
            <a:xfrm>
              <a:off x="8952820" y="2731768"/>
              <a:ext cx="1816563" cy="1816563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9091" y="3388285"/>
              <a:ext cx="1544019" cy="503527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835520" y="2664359"/>
            <a:ext cx="90636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</a:rPr>
              <a:t>Millisecond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Software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altLang="zh-CN" sz="2400" b="1" dirty="0" smtClean="0">
                <a:solidFill>
                  <a:schemeClr val="bg1"/>
                </a:solidFill>
                <a:hlinkClick r:id="rId6"/>
              </a:rPr>
              <a:t>www.millisecond.com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</a:rPr>
              <a:t>公司开发的一款用于心理测量和实验的生成软件，通过调用现成的</a:t>
            </a:r>
            <a:r>
              <a:rPr lang="zh-CN" altLang="en-US" sz="2400" b="1" u="sng" dirty="0">
                <a:solidFill>
                  <a:schemeClr val="bg1"/>
                </a:solidFill>
              </a:rPr>
              <a:t>实验脚本</a:t>
            </a:r>
            <a:r>
              <a:rPr lang="zh-CN" altLang="en-US" sz="2400" b="1" dirty="0">
                <a:solidFill>
                  <a:schemeClr val="bg1"/>
                </a:solidFill>
              </a:rPr>
              <a:t>或自行编程可有效执行广泛的心理学测量及实验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。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/>
        </p:blipFill>
        <p:spPr>
          <a:xfrm>
            <a:off x="473022" y="4758593"/>
            <a:ext cx="1831675" cy="183167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835520" y="4758593"/>
            <a:ext cx="90636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</a:rPr>
              <a:t>心理学部购置了</a:t>
            </a:r>
            <a:r>
              <a:rPr lang="en-US" altLang="zh-CN" sz="2400" b="1" dirty="0">
                <a:solidFill>
                  <a:schemeClr val="bg1"/>
                </a:solidFill>
              </a:rPr>
              <a:t>Inquisit Lab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4 Department license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</a:rPr>
              <a:t>账号：</a:t>
            </a:r>
            <a:r>
              <a:rPr lang="en-US" altLang="zh-CN" sz="2400" b="1" u="sng" dirty="0" smtClean="0">
                <a:solidFill>
                  <a:schemeClr val="bg1"/>
                </a:solidFill>
              </a:rPr>
              <a:t>weicong1203@163.com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</a:rPr>
              <a:t>密码：</a:t>
            </a:r>
            <a:r>
              <a:rPr lang="zh-CN" altLang="en-US" sz="2400" b="1" u="sng" dirty="0" smtClean="0">
                <a:solidFill>
                  <a:schemeClr val="bg1"/>
                </a:solidFill>
              </a:rPr>
              <a:t>**********</a:t>
            </a:r>
            <a:endParaRPr lang="zh-CN" altLang="en-US" sz="2400" b="1" u="sng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430322" y="5798634"/>
            <a:ext cx="3010829" cy="9255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切勿外传！！！</a:t>
            </a:r>
            <a:endParaRPr lang="zh-CN" altLang="en-US" sz="28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267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94414" y="1317474"/>
            <a:ext cx="7601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Why Inquisit Web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，要这劳什子做什么？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650218" y="2360788"/>
            <a:ext cx="10708516" cy="4296490"/>
            <a:chOff x="838200" y="3753004"/>
            <a:chExt cx="6294957" cy="239541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836"/>
            <a:stretch/>
          </p:blipFill>
          <p:spPr>
            <a:xfrm>
              <a:off x="838200" y="3753004"/>
              <a:ext cx="6294957" cy="1464456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18"/>
            <a:stretch/>
          </p:blipFill>
          <p:spPr>
            <a:xfrm>
              <a:off x="838200" y="5217460"/>
              <a:ext cx="6294957" cy="930954"/>
            </a:xfrm>
            <a:prstGeom prst="rect">
              <a:avLst/>
            </a:prstGeom>
          </p:spPr>
        </p:pic>
      </p:grpSp>
      <p:pic>
        <p:nvPicPr>
          <p:cNvPr id="1026" name="Picture 2" descr="https://ss0.bdstatic.com/94oJfD_bAAcT8t7mm9GUKT-xh_/timg?image&amp;quality=100&amp;size=b4000_4000&amp;sec=1512471345&amp;di=9485ab6fae1ccdcc48d50f8e695a1389&amp;src=http://www.leians.com/images/product/131106170446_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03" y="3739740"/>
            <a:ext cx="997472" cy="48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920603" y="5308494"/>
            <a:ext cx="966097" cy="966097"/>
            <a:chOff x="8952820" y="2731768"/>
            <a:chExt cx="1816563" cy="1816563"/>
          </a:xfrm>
        </p:grpSpPr>
        <p:sp>
          <p:nvSpPr>
            <p:cNvPr id="11" name="椭圆 10"/>
            <p:cNvSpPr/>
            <p:nvPr/>
          </p:nvSpPr>
          <p:spPr>
            <a:xfrm>
              <a:off x="8952820" y="2731768"/>
              <a:ext cx="1816563" cy="1816563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9091" y="3388285"/>
              <a:ext cx="1544019" cy="503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175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94414" y="1317474"/>
            <a:ext cx="7601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Why Inquisit Web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，要这劳什子做什么？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51624" y="2626664"/>
            <a:ext cx="1108988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</a:rPr>
              <a:t>编程内容更加灵活，可以基于被试前面的反应，自动调整实验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程序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solidFill>
                  <a:schemeClr val="bg1"/>
                </a:solidFill>
              </a:rPr>
              <a:t>可以在线收集数据，方便，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快捷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</a:rPr>
              <a:t>语音识别功能超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赞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1"/>
                </a:solidFill>
              </a:rPr>
              <a:t>编程语言简单</a:t>
            </a:r>
            <a:r>
              <a:rPr lang="zh-CN" altLang="en-US" sz="2000" b="1" dirty="0">
                <a:solidFill>
                  <a:schemeClr val="bg1"/>
                </a:solidFill>
              </a:rPr>
              <a:t>，通过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编程更加熟悉实验</a:t>
            </a:r>
            <a:r>
              <a:rPr lang="zh-CN" altLang="en-US" sz="2000" b="1" dirty="0">
                <a:solidFill>
                  <a:schemeClr val="bg1"/>
                </a:solidFill>
              </a:rPr>
              <a:t>程序，锻炼程序思维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，为</a:t>
            </a:r>
            <a:r>
              <a:rPr lang="zh-CN" altLang="en-US" sz="2000" b="1" dirty="0">
                <a:solidFill>
                  <a:schemeClr val="bg1"/>
                </a:solidFill>
              </a:rPr>
              <a:t>更加高级的编程技术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做好</a:t>
            </a:r>
            <a:r>
              <a:rPr lang="zh-CN" altLang="en-US" sz="2000" b="1" dirty="0">
                <a:solidFill>
                  <a:schemeClr val="bg1"/>
                </a:solidFill>
              </a:rPr>
              <a:t>准备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。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</a:rPr>
              <a:t>有庞大的资源库，现成的实验程序，稍加调整就能达到你的实验需求。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5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67630" y="1425331"/>
            <a:ext cx="7056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Inquisit Web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安装、激活与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界面简介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" t="-196" r="653"/>
          <a:stretch/>
        </p:blipFill>
        <p:spPr>
          <a:xfrm>
            <a:off x="5285678" y="2335168"/>
            <a:ext cx="6278529" cy="438445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850693" y="3612995"/>
            <a:ext cx="1730828" cy="9144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脚本编辑区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833379" y="3612995"/>
            <a:ext cx="1545771" cy="9144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对象浏览区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16107" y="5247662"/>
            <a:ext cx="1730828" cy="9144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程序互动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区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96851" y="2658888"/>
            <a:ext cx="2239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endParaRPr lang="en-US" altLang="zh-CN" sz="28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96849" y="4047893"/>
            <a:ext cx="2239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  <a:endParaRPr lang="en-US" altLang="zh-CN" sz="28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96849" y="5464097"/>
            <a:ext cx="2239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</a:t>
            </a:r>
            <a:endParaRPr lang="en-US" altLang="zh-CN" sz="28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Enjoy it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3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47815" y="1402597"/>
            <a:ext cx="4296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Inquisit Web </a:t>
            </a:r>
            <a:r>
              <a:rPr lang="zh-CN" altLang="en-US" sz="3200" b="1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设计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逻辑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925551" y="2564781"/>
            <a:ext cx="10783229" cy="39252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82752" y="2653991"/>
            <a:ext cx="7383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r>
              <a:rPr lang="en-US" altLang="zh-CN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(</a:t>
            </a:r>
            <a:r>
              <a:rPr lang="zh-CN" altLang="en-US" sz="2400" b="1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sz="2400" b="1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一系列区块的</a:t>
            </a:r>
            <a:r>
              <a:rPr lang="zh-CN" altLang="en-US" sz="2400" b="1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呈现顺序与反应逻辑</a:t>
            </a:r>
            <a:r>
              <a:rPr lang="en-US" altLang="zh-CN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605775" y="3204866"/>
            <a:ext cx="10103005" cy="328514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947748" y="3294076"/>
            <a:ext cx="6580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(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sz="24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一系列试次的呈现顺序与反应逻辑</a:t>
            </a:r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274849" y="3755741"/>
            <a:ext cx="9433931" cy="2734269"/>
          </a:xfrm>
          <a:prstGeom prst="roundRect">
            <a:avLst/>
          </a:prstGeom>
          <a:solidFill>
            <a:srgbClr val="306A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681344" y="3834898"/>
            <a:ext cx="7090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Trial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(</a:t>
            </a:r>
            <a:r>
              <a:rPr lang="zh-CN" altLang="en-US" sz="24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定义一系列刺激对象呈现的时序与反应逻辑</a:t>
            </a:r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966224" y="4375720"/>
            <a:ext cx="8742556" cy="211429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268641" y="4433720"/>
            <a:ext cx="7301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Stimulus: (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sz="24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文件格式：大小、位置、颜色等属性</a:t>
            </a:r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3847171" y="5018049"/>
            <a:ext cx="7861609" cy="14719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010253" y="5053699"/>
            <a:ext cx="4089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(</a:t>
            </a:r>
            <a:r>
              <a:rPr lang="zh-CN" altLang="en-US" sz="24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定义文件列表与索引</a:t>
            </a:r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88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1117</Words>
  <Application>Microsoft Office PowerPoint</Application>
  <PresentationFormat>宽屏</PresentationFormat>
  <Paragraphs>194</Paragraphs>
  <Slides>17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等线</vt:lpstr>
      <vt:lpstr>等线 Light</vt:lpstr>
      <vt:lpstr>仿宋</vt:lpstr>
      <vt:lpstr>楷体</vt:lpstr>
      <vt:lpstr>Arial</vt:lpstr>
      <vt:lpstr>Times New Roman</vt:lpstr>
      <vt:lpstr>Wingdings</vt:lpstr>
      <vt:lpstr>Office 主题​​</vt:lpstr>
      <vt:lpstr>PowerPoint 演示文稿</vt:lpstr>
      <vt:lpstr>上节回顾：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Cong Wei</dc:creator>
  <cp:lastModifiedBy>Cong Wei</cp:lastModifiedBy>
  <cp:revision>68</cp:revision>
  <dcterms:created xsi:type="dcterms:W3CDTF">2017-11-20T01:11:33Z</dcterms:created>
  <dcterms:modified xsi:type="dcterms:W3CDTF">2017-12-05T11:51:56Z</dcterms:modified>
</cp:coreProperties>
</file>